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79" r:id="rId4"/>
    <p:sldId id="258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27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нужно знать взрослому о подростковом суициде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3573016"/>
            <a:ext cx="5904656" cy="216024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i="1" dirty="0" smtClean="0"/>
              <a:t>(информация для родителей)</a:t>
            </a:r>
          </a:p>
          <a:p>
            <a:endParaRPr lang="ru-RU" b="1" i="1" dirty="0" smtClean="0"/>
          </a:p>
          <a:p>
            <a:endParaRPr lang="ru-RU" b="1" i="1" dirty="0"/>
          </a:p>
          <a:p>
            <a:r>
              <a:rPr lang="ru-RU" b="1" i="1" dirty="0" smtClean="0"/>
              <a:t>Подготовила заместитель директора</a:t>
            </a:r>
          </a:p>
          <a:p>
            <a:r>
              <a:rPr lang="ru-RU" b="1" i="1" dirty="0" smtClean="0"/>
              <a:t>МБУ ДПО «УМОЦ», педагог-психолог </a:t>
            </a:r>
          </a:p>
          <a:p>
            <a:r>
              <a:rPr lang="ru-RU" b="1" i="1" dirty="0" smtClean="0"/>
              <a:t>Туз Елена Сергеевна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6625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Суицидальная мотивация -  </a:t>
            </a:r>
            <a:r>
              <a:rPr lang="ru-RU" dirty="0" smtClean="0"/>
              <a:t>«самонаказание 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Совершается под влиянием интенсивных переживаний чувства вины, ненависти к себе</a:t>
            </a:r>
          </a:p>
          <a:p>
            <a:pPr algn="just"/>
            <a:r>
              <a:rPr lang="ru-RU" dirty="0" smtClean="0"/>
              <a:t>На вопрос о цели, суициденты отвечают «Хотел наказать себя»</a:t>
            </a:r>
          </a:p>
          <a:p>
            <a:pPr algn="just"/>
            <a:r>
              <a:rPr lang="ru-RU" dirty="0" smtClean="0"/>
              <a:t>Самоубийство обычно совершается достаточно жестоким способом (падение с высоты, сомоповешение)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151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Суицидальная мотивация -  </a:t>
            </a:r>
            <a:r>
              <a:rPr lang="ru-RU" dirty="0" smtClean="0"/>
              <a:t>«отказ»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Характеризуется стремлением умереть, прекратить свое существование</a:t>
            </a:r>
          </a:p>
          <a:p>
            <a:pPr algn="just"/>
            <a:r>
              <a:rPr lang="ru-RU" dirty="0" smtClean="0"/>
              <a:t>Связано с потерей смысла существования (потеря близкого, тяжелая болезнь, невозможность исполнять прежние социальные роли)</a:t>
            </a:r>
          </a:p>
          <a:p>
            <a:pPr algn="just"/>
            <a:r>
              <a:rPr lang="ru-RU" dirty="0" smtClean="0"/>
              <a:t>Действия носят спланированный характер и совершаются в одиночестве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099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В группу риска по суициду среди подростков входят: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11404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Имеющие предыдущую (незаконченную попытку суицида)</a:t>
            </a:r>
          </a:p>
          <a:p>
            <a:pPr algn="just"/>
            <a:r>
              <a:rPr lang="ru-RU" sz="2000" dirty="0" smtClean="0"/>
              <a:t>Демонстрирующие суицидальные угрозы, прямые или завуалированные</a:t>
            </a:r>
          </a:p>
          <a:p>
            <a:pPr algn="just"/>
            <a:r>
              <a:rPr lang="ru-RU" sz="2000" dirty="0" smtClean="0"/>
              <a:t>Имеющие тенденцию к самоповреждению</a:t>
            </a:r>
          </a:p>
          <a:p>
            <a:pPr algn="just"/>
            <a:r>
              <a:rPr lang="ru-RU" sz="2000" dirty="0" smtClean="0"/>
              <a:t>Те, у кого в роду было суицидальное поведение или суициды</a:t>
            </a:r>
          </a:p>
          <a:p>
            <a:pPr algn="just"/>
            <a:r>
              <a:rPr lang="ru-RU" sz="2000" dirty="0" smtClean="0"/>
              <a:t>Алкоголизированные подростки (риск очень высок)</a:t>
            </a:r>
          </a:p>
          <a:p>
            <a:pPr algn="just"/>
            <a:r>
              <a:rPr lang="ru-RU" sz="2000" dirty="0" smtClean="0"/>
              <a:t>Употребляющие ПАВ и наркотические вещества</a:t>
            </a:r>
          </a:p>
          <a:p>
            <a:pPr algn="just"/>
            <a:r>
              <a:rPr lang="ru-RU" sz="2000" dirty="0" smtClean="0"/>
              <a:t>Страдающие аффективными расстройствами, тяжелыми депрессиями</a:t>
            </a:r>
          </a:p>
          <a:p>
            <a:pPr algn="just"/>
            <a:r>
              <a:rPr lang="ru-RU" sz="2000" dirty="0" smtClean="0"/>
              <a:t>Страдающие хроническими (психическими) или фатальными заболеваниями (или ими страдают значимые взрослые), ранняя беременность</a:t>
            </a:r>
          </a:p>
          <a:p>
            <a:pPr algn="just"/>
            <a:r>
              <a:rPr lang="ru-RU" sz="2000" dirty="0" smtClean="0"/>
              <a:t>Переживающие тяжелые утраты (смерть родителей и др. особенно первый год)</a:t>
            </a:r>
          </a:p>
          <a:p>
            <a:pPr algn="just"/>
            <a:r>
              <a:rPr lang="ru-RU" sz="2000" dirty="0" smtClean="0"/>
              <a:t>Выраженное семейное неблагополучие (развод, насилие)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8962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 что следует обращать внимание: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Заметные перемены в обычной манере поведения</a:t>
            </a:r>
          </a:p>
          <a:p>
            <a:r>
              <a:rPr lang="ru-RU" dirty="0" smtClean="0"/>
              <a:t>Постоянный недостаток сна или повышенная сонливость, признаки постоянной усталости</a:t>
            </a:r>
          </a:p>
          <a:p>
            <a:r>
              <a:rPr lang="ru-RU" dirty="0" smtClean="0"/>
              <a:t>Резкое и продолжительное ухудшение или улучшение аппетита</a:t>
            </a:r>
          </a:p>
          <a:p>
            <a:r>
              <a:rPr lang="ru-RU" dirty="0" smtClean="0"/>
              <a:t>Признаки беспокойства</a:t>
            </a:r>
          </a:p>
          <a:p>
            <a:r>
              <a:rPr lang="ru-RU" dirty="0" smtClean="0"/>
              <a:t>Неряшливый вид, или наоборот, излишне педантичное отношение к своему внешнему виду</a:t>
            </a:r>
          </a:p>
          <a:p>
            <a:r>
              <a:rPr lang="ru-RU" dirty="0" smtClean="0"/>
              <a:t>Усиление жалоб на физическое недомогание</a:t>
            </a:r>
          </a:p>
          <a:p>
            <a:r>
              <a:rPr lang="ru-RU" dirty="0" smtClean="0"/>
              <a:t>Отдаление от семьи и друзей</a:t>
            </a:r>
          </a:p>
          <a:p>
            <a:r>
              <a:rPr lang="ru-RU" dirty="0" smtClean="0"/>
              <a:t>Упадок энергии</a:t>
            </a:r>
          </a:p>
          <a:p>
            <a:r>
              <a:rPr lang="ru-RU" dirty="0" smtClean="0"/>
              <a:t>Излишний риск в поступках</a:t>
            </a:r>
          </a:p>
          <a:p>
            <a:r>
              <a:rPr lang="ru-RU" dirty="0" smtClean="0"/>
              <a:t>Отказ от увлечений, хобби, любимых занятий, от работы в клубах и организациях</a:t>
            </a:r>
          </a:p>
          <a:p>
            <a:r>
              <a:rPr lang="ru-RU" dirty="0" smtClean="0"/>
              <a:t>Необычные вспышки раздражительности и любвеобильности</a:t>
            </a:r>
          </a:p>
          <a:p>
            <a:r>
              <a:rPr lang="ru-RU" dirty="0" smtClean="0"/>
              <a:t>Раздача в дар ценного имущества </a:t>
            </a:r>
          </a:p>
          <a:p>
            <a:r>
              <a:rPr lang="ru-RU" dirty="0" smtClean="0"/>
              <a:t>Приведение дел в порядок</a:t>
            </a:r>
          </a:p>
          <a:p>
            <a:r>
              <a:rPr lang="ru-RU" dirty="0" smtClean="0"/>
              <a:t>Приобщение к алкоголю и наркотикам</a:t>
            </a:r>
          </a:p>
          <a:p>
            <a:r>
              <a:rPr lang="ru-RU" dirty="0" smtClean="0"/>
              <a:t>Разговоры о собственных похоронах</a:t>
            </a:r>
          </a:p>
          <a:p>
            <a:r>
              <a:rPr lang="ru-RU" dirty="0" smtClean="0"/>
              <a:t>Составление посмертной записки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933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Словесные заявления , на которые нужно обращать внимание: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«Ненавижу свою жизнь!»</a:t>
            </a:r>
          </a:p>
          <a:p>
            <a:r>
              <a:rPr lang="ru-RU" dirty="0" smtClean="0"/>
              <a:t>«Они пожалеют о том, что сделали мне!»</a:t>
            </a:r>
          </a:p>
          <a:p>
            <a:r>
              <a:rPr lang="ru-RU" dirty="0" smtClean="0"/>
              <a:t>«Не могу больше этого вынести…»</a:t>
            </a:r>
          </a:p>
          <a:p>
            <a:r>
              <a:rPr lang="ru-RU" dirty="0" smtClean="0"/>
              <a:t>«Я решил покончить с собой»</a:t>
            </a:r>
          </a:p>
          <a:p>
            <a:r>
              <a:rPr lang="ru-RU" dirty="0" smtClean="0"/>
              <a:t>«Просто жить не хочется…пожил и хватит»</a:t>
            </a:r>
          </a:p>
          <a:p>
            <a:r>
              <a:rPr lang="ru-RU" dirty="0" smtClean="0"/>
              <a:t>«Это выше моих сил»</a:t>
            </a:r>
          </a:p>
          <a:p>
            <a:r>
              <a:rPr lang="ru-RU" dirty="0" smtClean="0"/>
              <a:t>«Ненавижу всех и все»</a:t>
            </a:r>
          </a:p>
          <a:p>
            <a:r>
              <a:rPr lang="ru-RU" dirty="0" smtClean="0"/>
              <a:t>«Единственный выход  - умереть!»</a:t>
            </a:r>
          </a:p>
          <a:p>
            <a:r>
              <a:rPr lang="ru-RU" dirty="0" smtClean="0"/>
              <a:t>«Больше ты меня не увидишь!»</a:t>
            </a:r>
          </a:p>
          <a:p>
            <a:r>
              <a:rPr lang="ru-RU" dirty="0" smtClean="0"/>
              <a:t>«Если мы больше не увидимся – спасибо за все!»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666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Что делать, если ребенок высказал  суицидальное намерение?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8172400" cy="5661248"/>
          </a:xfrm>
        </p:spPr>
        <p:txBody>
          <a:bodyPr>
            <a:noAutofit/>
          </a:bodyPr>
          <a:lstStyle/>
          <a:p>
            <a:pPr marL="64008" indent="0" algn="ctr">
              <a:buNone/>
            </a:pPr>
            <a:r>
              <a:rPr lang="ru-RU" sz="1800" b="1" i="1" u="sng" dirty="0" smtClean="0"/>
              <a:t>К любым угрозам всегда нужно относиться серьезно!</a:t>
            </a:r>
          </a:p>
          <a:p>
            <a:pPr marL="64008" indent="0" algn="ctr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* Говорить с ребенком прямо и открыто. </a:t>
            </a:r>
          </a:p>
          <a:p>
            <a:pPr marL="64008" indent="0" algn="ctr">
              <a:buNone/>
            </a:pPr>
            <a:r>
              <a:rPr lang="ru-RU" sz="1600" dirty="0" smtClean="0"/>
              <a:t>Дать возможность </a:t>
            </a:r>
            <a:r>
              <a:rPr lang="ru-RU" sz="2400" b="1" dirty="0" smtClean="0">
                <a:solidFill>
                  <a:schemeClr val="tx2"/>
                </a:solidFill>
              </a:rPr>
              <a:t>выговориться.</a:t>
            </a:r>
          </a:p>
          <a:p>
            <a:pPr>
              <a:buFont typeface="Arial" charset="0"/>
              <a:buChar char="•"/>
            </a:pPr>
            <a:r>
              <a:rPr lang="ru-RU" sz="1600" dirty="0" smtClean="0"/>
              <a:t>Дать почувствовать, что вам не все равно, что с ним происходит.</a:t>
            </a:r>
          </a:p>
          <a:p>
            <a:pPr>
              <a:buFont typeface="Arial" charset="0"/>
              <a:buChar char="•"/>
            </a:pPr>
            <a:r>
              <a:rPr lang="ru-RU" sz="1600" dirty="0" smtClean="0"/>
              <a:t>Настаивать на том, что самоубийство не является эффективным решением всех проблем.</a:t>
            </a:r>
          </a:p>
          <a:p>
            <a:pPr>
              <a:buFont typeface="Arial" charset="0"/>
              <a:buChar char="•"/>
            </a:pPr>
            <a:r>
              <a:rPr lang="ru-RU" sz="1600" dirty="0" smtClean="0"/>
              <a:t>Привлечь к помощи авторитетных для ребенка взрослых (родители, педагог, психолог или другой человек, которому он доверяет)- </a:t>
            </a:r>
            <a:r>
              <a:rPr lang="ru-RU" sz="2400" dirty="0" smtClean="0"/>
              <a:t>нельзя</a:t>
            </a:r>
            <a:r>
              <a:rPr lang="ru-RU" sz="1600" dirty="0" smtClean="0"/>
              <a:t> утаивать или скрывать эту информацию.</a:t>
            </a:r>
          </a:p>
          <a:p>
            <a:pPr>
              <a:buFont typeface="Arial" charset="0"/>
              <a:buChar char="•"/>
            </a:pPr>
            <a:r>
              <a:rPr lang="ru-RU" sz="1600" dirty="0" smtClean="0"/>
              <a:t>Не оставлять ребенка одного.</a:t>
            </a:r>
          </a:p>
          <a:p>
            <a:pPr>
              <a:buFont typeface="Arial" charset="0"/>
              <a:buChar char="•"/>
            </a:pPr>
            <a:r>
              <a:rPr lang="ru-RU" sz="1600" dirty="0" smtClean="0"/>
              <a:t>Заключить с ребенком </a:t>
            </a:r>
            <a:r>
              <a:rPr lang="ru-RU" sz="1600" dirty="0" smtClean="0">
                <a:solidFill>
                  <a:schemeClr val="tx2"/>
                </a:solidFill>
              </a:rPr>
              <a:t>«</a:t>
            </a:r>
            <a:r>
              <a:rPr lang="ru-RU" sz="1600" dirty="0" err="1" smtClean="0">
                <a:solidFill>
                  <a:schemeClr val="tx2"/>
                </a:solidFill>
              </a:rPr>
              <a:t>антисуицидальный</a:t>
            </a:r>
            <a:r>
              <a:rPr lang="ru-RU" sz="1600" dirty="0" smtClean="0">
                <a:solidFill>
                  <a:schemeClr val="tx2"/>
                </a:solidFill>
              </a:rPr>
              <a:t> контракт» : </a:t>
            </a:r>
            <a:r>
              <a:rPr lang="ru-RU" sz="1600" dirty="0" smtClean="0"/>
              <a:t>«Давай с тобой договоримся, что ты не будешь ничего предпринимать, пока мы работаем над твоей проблемой», в случае отказа применяется мощный эмоциональный прессинг (например, «Пожалуйста, не делай этого, Ты мне дорог, подумай, что будет со мной после этого разговора…»), далее – упорядочение внутреннего хаоса («Почему бы тебе не подождать, пока….»), проработка альтернативных решений («Что произойдет, если ты не осуществишь свои намерения сейчас, а попробуешь…»)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71128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Родителям  - о профилактике подростковых суицидов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ru-RU" i="1" u="sng" dirty="0" smtClean="0"/>
              <a:t>Почему ребенок решается на самоубийство?</a:t>
            </a:r>
          </a:p>
          <a:p>
            <a:pPr>
              <a:buFontTx/>
              <a:buChar char="-"/>
            </a:pPr>
            <a:r>
              <a:rPr lang="ru-RU" dirty="0" smtClean="0"/>
              <a:t>Нуждается в любви и помощи</a:t>
            </a:r>
          </a:p>
          <a:p>
            <a:pPr>
              <a:buFontTx/>
              <a:buChar char="-"/>
            </a:pPr>
            <a:r>
              <a:rPr lang="ru-RU" dirty="0" smtClean="0"/>
              <a:t>Чувствует себя никому не нужным</a:t>
            </a:r>
          </a:p>
          <a:p>
            <a:pPr>
              <a:buFontTx/>
              <a:buChar char="-"/>
            </a:pPr>
            <a:r>
              <a:rPr lang="ru-RU" dirty="0" smtClean="0"/>
              <a:t>Не может сам разрешить сложную ситуацию</a:t>
            </a:r>
          </a:p>
          <a:p>
            <a:pPr>
              <a:buFontTx/>
              <a:buChar char="-"/>
            </a:pPr>
            <a:r>
              <a:rPr lang="ru-RU" dirty="0" smtClean="0"/>
              <a:t>Накопилось множество нерешенных проблем</a:t>
            </a:r>
          </a:p>
          <a:p>
            <a:pPr>
              <a:buFontTx/>
              <a:buChar char="-"/>
            </a:pPr>
            <a:r>
              <a:rPr lang="ru-RU" dirty="0" smtClean="0"/>
              <a:t>Боится наказания</a:t>
            </a:r>
          </a:p>
          <a:p>
            <a:pPr>
              <a:buFontTx/>
              <a:buChar char="-"/>
            </a:pPr>
            <a:r>
              <a:rPr lang="ru-RU" dirty="0" smtClean="0"/>
              <a:t>Хочет отомстить обидчикам</a:t>
            </a:r>
          </a:p>
          <a:p>
            <a:pPr>
              <a:buFontTx/>
              <a:buChar char="-"/>
            </a:pPr>
            <a:r>
              <a:rPr lang="ru-RU" dirty="0" smtClean="0"/>
              <a:t>Хочет получить кого-то или что-то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464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Родителям  - о профилактике подростковых суицидов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ru-RU" i="1" u="sng" dirty="0" smtClean="0"/>
              <a:t>В группе риска – подростки у которых:</a:t>
            </a:r>
          </a:p>
          <a:p>
            <a:pPr marL="64008" indent="0">
              <a:buNone/>
            </a:pPr>
            <a:r>
              <a:rPr lang="ru-RU" dirty="0" smtClean="0"/>
              <a:t>-сложная семейная ситуация,</a:t>
            </a:r>
          </a:p>
          <a:p>
            <a:pPr marL="64008" indent="0">
              <a:buNone/>
            </a:pPr>
            <a:r>
              <a:rPr lang="ru-RU" dirty="0" smtClean="0"/>
              <a:t>-проблемы в учебе</a:t>
            </a:r>
          </a:p>
          <a:p>
            <a:pPr marL="64008" indent="0">
              <a:buNone/>
            </a:pPr>
            <a:r>
              <a:rPr lang="ru-RU" dirty="0" smtClean="0"/>
              <a:t>-мало друзей</a:t>
            </a:r>
          </a:p>
          <a:p>
            <a:pPr marL="64008" indent="0">
              <a:buNone/>
            </a:pPr>
            <a:r>
              <a:rPr lang="ru-RU" dirty="0" smtClean="0"/>
              <a:t>-нет устойчивых интересов, хобби</a:t>
            </a:r>
          </a:p>
          <a:p>
            <a:pPr marL="64008" indent="0">
              <a:buNone/>
            </a:pPr>
            <a:r>
              <a:rPr lang="ru-RU" dirty="0" smtClean="0"/>
              <a:t>-перенесли тяжелую утрату</a:t>
            </a:r>
          </a:p>
          <a:p>
            <a:pPr marL="64008" indent="0">
              <a:buNone/>
            </a:pPr>
            <a:r>
              <a:rPr lang="ru-RU" dirty="0" smtClean="0"/>
              <a:t>-семейная история суицидов</a:t>
            </a:r>
          </a:p>
          <a:p>
            <a:pPr marL="64008" indent="0">
              <a:buNone/>
            </a:pPr>
            <a:r>
              <a:rPr lang="ru-RU" dirty="0" smtClean="0"/>
              <a:t>-склонность к депрессиям</a:t>
            </a:r>
          </a:p>
          <a:p>
            <a:pPr marL="64008" indent="0">
              <a:buNone/>
            </a:pPr>
            <a:r>
              <a:rPr lang="ru-RU" dirty="0" smtClean="0"/>
              <a:t>-употребляющие алкоголь, наркотики</a:t>
            </a:r>
          </a:p>
          <a:p>
            <a:pPr marL="64008" indent="0">
              <a:buNone/>
            </a:pPr>
            <a:r>
              <a:rPr lang="ru-RU" dirty="0" smtClean="0"/>
              <a:t>-жертвы насилия</a:t>
            </a:r>
          </a:p>
          <a:p>
            <a:pPr marL="64008" indent="0">
              <a:buNone/>
            </a:pPr>
            <a:r>
              <a:rPr lang="ru-RU" dirty="0" smtClean="0"/>
              <a:t>-ссора с парнем, девушкой</a:t>
            </a:r>
          </a:p>
          <a:p>
            <a:pPr marL="64008" indent="0">
              <a:buNone/>
            </a:pPr>
            <a:r>
              <a:rPr lang="ru-RU" dirty="0" smtClean="0"/>
              <a:t>-попавшие под влияние деструктивных религиозных сект или молодежных течений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969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Родителям  - о профилактике подростковых суицидов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ru-RU" i="1" u="sng" dirty="0" smtClean="0"/>
              <a:t>Признаки назревающего суицида:</a:t>
            </a:r>
          </a:p>
          <a:p>
            <a:pPr marL="64008" indent="0">
              <a:buNone/>
            </a:pPr>
            <a:r>
              <a:rPr lang="ru-RU" dirty="0" smtClean="0"/>
              <a:t>-угрожает покончить собой</a:t>
            </a:r>
          </a:p>
          <a:p>
            <a:pPr marL="64008" indent="0">
              <a:buNone/>
            </a:pPr>
            <a:r>
              <a:rPr lang="ru-RU" dirty="0" smtClean="0"/>
              <a:t>-резкая смена настроения</a:t>
            </a:r>
          </a:p>
          <a:p>
            <a:pPr marL="64008" indent="0">
              <a:buNone/>
            </a:pPr>
            <a:r>
              <a:rPr lang="ru-RU" dirty="0" smtClean="0"/>
              <a:t>-раздает любимые вещи</a:t>
            </a:r>
          </a:p>
          <a:p>
            <a:pPr marL="64008" indent="0">
              <a:buNone/>
            </a:pPr>
            <a:r>
              <a:rPr lang="ru-RU" dirty="0"/>
              <a:t>-</a:t>
            </a:r>
            <a:r>
              <a:rPr lang="ru-RU" dirty="0" smtClean="0"/>
              <a:t>«приводит свои дела в порядок»</a:t>
            </a:r>
          </a:p>
          <a:p>
            <a:pPr marL="64008" indent="0">
              <a:buNone/>
            </a:pPr>
            <a:r>
              <a:rPr lang="ru-RU" dirty="0" smtClean="0"/>
              <a:t>-становится агрессивным, бунтует, не желает никого слушать</a:t>
            </a:r>
          </a:p>
          <a:p>
            <a:pPr marL="64008" indent="0">
              <a:buNone/>
            </a:pPr>
            <a:r>
              <a:rPr lang="ru-RU" dirty="0" smtClean="0"/>
              <a:t>-утратил самоуважение</a:t>
            </a:r>
          </a:p>
          <a:p>
            <a:pPr marL="64008" indent="0">
              <a:buNone/>
            </a:pPr>
            <a:r>
              <a:rPr lang="ru-RU" dirty="0" smtClean="0"/>
              <a:t>-живет на грани риска, не бережет себя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70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Родителям  - о профилактике подростковых суицидов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ru-RU" dirty="0" smtClean="0"/>
              <a:t>Что </a:t>
            </a:r>
            <a:r>
              <a:rPr lang="ru-RU" b="1" i="1" u="sng" dirty="0" smtClean="0"/>
              <a:t>Вы можете </a:t>
            </a:r>
            <a:r>
              <a:rPr lang="ru-RU" dirty="0" smtClean="0"/>
              <a:t>сделать?</a:t>
            </a:r>
          </a:p>
          <a:p>
            <a:pPr marL="64008" indent="0">
              <a:buFontTx/>
              <a:buChar char="-"/>
            </a:pPr>
            <a:r>
              <a:rPr lang="ru-RU" dirty="0" smtClean="0"/>
              <a:t>Будьте внимательны  к ребенку, выслушивайте его!</a:t>
            </a:r>
          </a:p>
          <a:p>
            <a:pPr marL="64008" indent="0">
              <a:buFontTx/>
              <a:buChar char="-"/>
            </a:pPr>
            <a:r>
              <a:rPr lang="ru-RU" dirty="0" smtClean="0"/>
              <a:t> Не стесняйтесь показывать свою любовь к нему!!!</a:t>
            </a:r>
          </a:p>
          <a:p>
            <a:pPr marL="64008" indent="0">
              <a:buFontTx/>
              <a:buChar char="-"/>
            </a:pPr>
            <a:r>
              <a:rPr lang="ru-RU" dirty="0" smtClean="0"/>
              <a:t>Будьте откровенны с ним.</a:t>
            </a:r>
          </a:p>
          <a:p>
            <a:pPr marL="64008" indent="0">
              <a:buFontTx/>
              <a:buChar char="-"/>
            </a:pPr>
            <a:r>
              <a:rPr lang="ru-RU" dirty="0" smtClean="0"/>
              <a:t>Не бойтесь прямо спрашивать о самоубийстве.</a:t>
            </a:r>
          </a:p>
          <a:p>
            <a:pPr marL="64008" indent="0">
              <a:buFontTx/>
              <a:buChar char="-"/>
            </a:pPr>
            <a:r>
              <a:rPr lang="ru-RU" dirty="0" smtClean="0"/>
              <a:t>Не оставляйте его один на один с проблемой.</a:t>
            </a:r>
          </a:p>
          <a:p>
            <a:pPr marL="64008" indent="0">
              <a:buFontTx/>
              <a:buChar char="-"/>
            </a:pPr>
            <a:r>
              <a:rPr lang="ru-RU" dirty="0" smtClean="0"/>
              <a:t>Вселяйте надежду, что любая ситуация может разрешиться конструктивно.</a:t>
            </a:r>
          </a:p>
          <a:p>
            <a:pPr marL="64008" indent="0">
              <a:buFontTx/>
              <a:buChar char="-"/>
            </a:pPr>
            <a:r>
              <a:rPr lang="ru-RU" dirty="0" smtClean="0"/>
              <a:t>Обращайтесь за помощью к специалистам.</a:t>
            </a:r>
          </a:p>
          <a:p>
            <a:pPr marL="64008" indent="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46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Что такое суицид?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dirty="0" smtClean="0"/>
              <a:t>	Суицид - это умышленное лишение себя жизни.</a:t>
            </a:r>
          </a:p>
          <a:p>
            <a:pPr marL="64008" indent="0" algn="just">
              <a:buNone/>
            </a:pPr>
            <a:r>
              <a:rPr lang="ru-RU" dirty="0" smtClean="0"/>
              <a:t>	Это ловушка, в которую может попасть любой подросток : «чувство взрослости» уже есть, а новых ценностей и опыта еще нет, и часто подросток сталкиваясь с ситуациями, которые самостоятельно разрешить не может, видит суицид как приемлемый способ решения проблем.</a:t>
            </a:r>
          </a:p>
          <a:p>
            <a:pPr marL="64008" indent="0"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9068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Родителям  - о профилактике подростковых суицидов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Чего </a:t>
            </a:r>
            <a:r>
              <a:rPr lang="ru-RU" b="1" i="1" u="sng" dirty="0" smtClean="0"/>
              <a:t>нельзя</a:t>
            </a:r>
            <a:r>
              <a:rPr lang="ru-RU" dirty="0" smtClean="0"/>
              <a:t> делать ?</a:t>
            </a:r>
          </a:p>
          <a:p>
            <a:pPr>
              <a:buNone/>
            </a:pPr>
            <a:r>
              <a:rPr lang="ru-RU" dirty="0" smtClean="0"/>
              <a:t>-читать нотации</a:t>
            </a:r>
          </a:p>
          <a:p>
            <a:pPr>
              <a:buNone/>
            </a:pPr>
            <a:r>
              <a:rPr lang="ru-RU" dirty="0" smtClean="0"/>
              <a:t>-игнорировать человека и его желание получить внимание</a:t>
            </a:r>
          </a:p>
          <a:p>
            <a:pPr>
              <a:buNone/>
            </a:pPr>
            <a:r>
              <a:rPr lang="ru-RU" dirty="0" smtClean="0"/>
              <a:t>-говорить «Разве это проблема? Ты живешь лучше многих…» и т.д.</a:t>
            </a:r>
          </a:p>
          <a:p>
            <a:pPr>
              <a:buNone/>
            </a:pPr>
            <a:r>
              <a:rPr lang="ru-RU" dirty="0" smtClean="0"/>
              <a:t>-спорить</a:t>
            </a:r>
          </a:p>
          <a:p>
            <a:pPr>
              <a:buNone/>
            </a:pPr>
            <a:r>
              <a:rPr lang="ru-RU" dirty="0" smtClean="0"/>
              <a:t>-предлагать неоправданных утешений</a:t>
            </a:r>
          </a:p>
          <a:p>
            <a:pPr>
              <a:buNone/>
            </a:pPr>
            <a:r>
              <a:rPr lang="ru-RU" dirty="0" smtClean="0"/>
              <a:t>-смеяться </a:t>
            </a:r>
            <a:r>
              <a:rPr lang="ru-RU" smtClean="0"/>
              <a:t>над подростком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96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Главное, что должен знать подросток о суициде…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7211144" cy="4754000"/>
          </a:xfrm>
        </p:spPr>
        <p:txBody>
          <a:bodyPr>
            <a:normAutofit fontScale="25000" lnSpcReduction="20000"/>
          </a:bodyPr>
          <a:lstStyle/>
          <a:p>
            <a:pPr marL="64008" indent="0">
              <a:buNone/>
            </a:pPr>
            <a:r>
              <a:rPr lang="ru-RU" sz="5900" dirty="0" smtClean="0"/>
              <a:t>	</a:t>
            </a:r>
            <a:r>
              <a:rPr lang="ru-RU" sz="8000" dirty="0" smtClean="0"/>
              <a:t>* Суицид </a:t>
            </a:r>
            <a:r>
              <a:rPr lang="ru-RU" sz="8000" b="1" i="1" u="sng" dirty="0"/>
              <a:t>НЕ </a:t>
            </a:r>
            <a:r>
              <a:rPr lang="ru-RU" sz="8000" dirty="0"/>
              <a:t>решает никаких проблем, зато приносит горе и страдание близким.</a:t>
            </a:r>
          </a:p>
          <a:p>
            <a:pPr marL="64008" indent="0">
              <a:buNone/>
            </a:pPr>
            <a:r>
              <a:rPr lang="ru-RU" sz="8000" dirty="0" smtClean="0"/>
              <a:t>	* Самоубийство – не игра, и смерь наступает </a:t>
            </a:r>
            <a:r>
              <a:rPr lang="ru-RU" sz="8000" b="1" i="1" u="sng" dirty="0" smtClean="0"/>
              <a:t>на самом деле</a:t>
            </a:r>
            <a:r>
              <a:rPr lang="ru-RU" sz="8000" dirty="0" smtClean="0"/>
              <a:t>. А дальше </a:t>
            </a:r>
            <a:r>
              <a:rPr lang="ru-RU" sz="8000" b="1" i="1" u="sng" dirty="0" smtClean="0"/>
              <a:t>ничего</a:t>
            </a:r>
            <a:r>
              <a:rPr lang="ru-RU" sz="8000" dirty="0" smtClean="0"/>
              <a:t> не будет – это конец!</a:t>
            </a:r>
          </a:p>
          <a:p>
            <a:pPr marL="64008" indent="0">
              <a:buNone/>
            </a:pPr>
            <a:r>
              <a:rPr lang="ru-RU" sz="8000" dirty="0" smtClean="0"/>
              <a:t>	* Когда ты попал в ситуацию, которую не в силах выносить и не можешь разрешить, </a:t>
            </a:r>
            <a:r>
              <a:rPr lang="ru-RU" sz="8000" b="1" i="1" u="sng" dirty="0" smtClean="0"/>
              <a:t>ОБЯЗАТЕЛЬНО</a:t>
            </a:r>
            <a:r>
              <a:rPr lang="ru-RU" sz="8000" dirty="0" smtClean="0"/>
              <a:t> обратись к близким взрослым, родителям или педагогам, за помощью.</a:t>
            </a:r>
          </a:p>
          <a:p>
            <a:pPr marL="64008" indent="0">
              <a:buNone/>
            </a:pPr>
            <a:r>
              <a:rPr lang="ru-RU" sz="8000" dirty="0" smtClean="0"/>
              <a:t>	* Если кто-то направляет тебя на путь самоуничтожения, </a:t>
            </a:r>
            <a:r>
              <a:rPr lang="ru-RU" sz="8000" b="1" i="1" u="sng" dirty="0" smtClean="0"/>
              <a:t>ПОМНИ</a:t>
            </a:r>
            <a:r>
              <a:rPr lang="ru-RU" sz="8000" dirty="0" smtClean="0"/>
              <a:t>, тобой пытаются МАНИПУЛИРОВАТЬ. Что бы ни говорил тебе этот человек, он не желает тебе ничего хорошего!</a:t>
            </a:r>
          </a:p>
          <a:p>
            <a:pPr marL="64008" indent="0">
              <a:buNone/>
            </a:pPr>
            <a:endParaRPr lang="ru-RU" sz="8000" dirty="0" smtClean="0"/>
          </a:p>
          <a:p>
            <a:pPr marL="64008" indent="0">
              <a:buNone/>
            </a:pPr>
            <a:endParaRPr lang="ru-RU" sz="5900" dirty="0" smtClean="0"/>
          </a:p>
          <a:p>
            <a:pPr marL="64008" indent="0">
              <a:buNone/>
            </a:pPr>
            <a:r>
              <a:rPr lang="ru-RU" dirty="0"/>
              <a:t>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74484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ru-RU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064896" cy="5042032"/>
          </a:xfrm>
        </p:spPr>
        <p:txBody>
          <a:bodyPr>
            <a:normAutofit fontScale="62500" lnSpcReduction="20000"/>
          </a:bodyPr>
          <a:lstStyle/>
          <a:p>
            <a:pPr marL="578358" indent="-514350">
              <a:buFont typeface="Wingdings 2"/>
              <a:buAutoNum type="arabicPeriod"/>
            </a:pPr>
            <a:r>
              <a:rPr lang="ru-RU" dirty="0"/>
              <a:t>Алимова М.А. Суицидальное поведение подростков: диагностика, профилактика, коррекция. Методическое пособие. Барнаул, 2014.-100 с</a:t>
            </a:r>
            <a:r>
              <a:rPr lang="ru-RU" dirty="0" smtClean="0"/>
              <a:t>.</a:t>
            </a:r>
          </a:p>
          <a:p>
            <a:pPr marL="578358" indent="-514350">
              <a:buFont typeface="Wingdings 2"/>
              <a:buAutoNum type="arabicPeriod"/>
            </a:pPr>
            <a:endParaRPr lang="ru-RU" dirty="0" smtClean="0"/>
          </a:p>
          <a:p>
            <a:pPr marL="578358" indent="-514350">
              <a:buFont typeface="Wingdings 2"/>
              <a:buAutoNum type="arabicPeriod"/>
            </a:pPr>
            <a:r>
              <a:rPr lang="ru-RU" dirty="0" smtClean="0"/>
              <a:t>Ежова Н.Н. Справочник практического психолога. – Изд. 2-е – Ростов –на –Дону: Феникс, 2011. – 380с.</a:t>
            </a:r>
          </a:p>
          <a:p>
            <a:pPr marL="578358" indent="-514350">
              <a:buFont typeface="Wingdings 2"/>
              <a:buAutoNum type="arabicPeriod"/>
            </a:pPr>
            <a:endParaRPr lang="ru-RU" dirty="0"/>
          </a:p>
          <a:p>
            <a:pPr marL="578358" indent="-514350">
              <a:buFont typeface="Wingdings 2"/>
              <a:buAutoNum type="arabicPeriod"/>
            </a:pPr>
            <a:r>
              <a:rPr lang="ru-RU" dirty="0"/>
              <a:t>Ефремов В.С. Основы суицидологи. СПб., 2004. – 479с.</a:t>
            </a:r>
          </a:p>
          <a:p>
            <a:pPr marL="578358" indent="-514350">
              <a:buAutoNum type="arabicPeriod"/>
            </a:pPr>
            <a:endParaRPr lang="ru-RU" dirty="0" smtClean="0"/>
          </a:p>
          <a:p>
            <a:pPr marL="578358" indent="-514350">
              <a:buAutoNum type="arabicPeriod"/>
            </a:pPr>
            <a:r>
              <a:rPr lang="ru-RU" dirty="0" smtClean="0"/>
              <a:t>Зотов М.В. Суицидальное поведение: механизмы развития, диагностика, коррекция.-СПб., 2006.-144 с.</a:t>
            </a:r>
          </a:p>
          <a:p>
            <a:pPr marL="578358" indent="-514350">
              <a:buAutoNum type="arabicPeriod"/>
            </a:pPr>
            <a:endParaRPr lang="ru-RU" dirty="0" smtClean="0"/>
          </a:p>
          <a:p>
            <a:pPr marL="578358" indent="-514350">
              <a:buFont typeface="Wingdings 2"/>
              <a:buAutoNum type="arabicPeriod"/>
            </a:pPr>
            <a:r>
              <a:rPr lang="ru-RU" dirty="0"/>
              <a:t>Малкина-Пых И.Г. Психологическая помощь в </a:t>
            </a:r>
            <a:r>
              <a:rPr lang="ru-RU" dirty="0" smtClean="0"/>
              <a:t>кризисных </a:t>
            </a:r>
            <a:r>
              <a:rPr lang="ru-RU" dirty="0"/>
              <a:t>ситуациях. М., 2008.- 960с</a:t>
            </a:r>
            <a:r>
              <a:rPr lang="ru-RU" dirty="0" smtClean="0"/>
              <a:t>.</a:t>
            </a:r>
          </a:p>
          <a:p>
            <a:pPr marL="578358" indent="-514350">
              <a:buFont typeface="Wingdings 2"/>
              <a:buAutoNum type="arabicPeriod"/>
            </a:pPr>
            <a:endParaRPr lang="ru-RU" dirty="0" smtClean="0"/>
          </a:p>
          <a:p>
            <a:pPr marL="578358" indent="-514350">
              <a:buFont typeface="Wingdings 2"/>
              <a:buAutoNum type="arabicPeriod"/>
            </a:pPr>
            <a:r>
              <a:rPr lang="ru-RU" dirty="0" smtClean="0"/>
              <a:t>Михайлина М.Ю., Павлова М.А. Психологическая помощь подростку в кризисных ситуациях: профилактика , технологии, консультирование, занятия, тренинги.- Изд. 2-е.-Волгоград: Учитель, 2016.-226с.</a:t>
            </a:r>
            <a:endParaRPr lang="ru-RU" dirty="0"/>
          </a:p>
          <a:p>
            <a:pPr marL="578358" indent="-514350">
              <a:buAutoNum type="arabicPeriod"/>
            </a:pPr>
            <a:endParaRPr lang="ru-RU" dirty="0" smtClean="0"/>
          </a:p>
          <a:p>
            <a:pPr marL="578358" indent="-514350">
              <a:buAutoNum type="arabicPeriod"/>
            </a:pPr>
            <a:r>
              <a:rPr lang="ru-RU" dirty="0" err="1" smtClean="0"/>
              <a:t>Синягин</a:t>
            </a:r>
            <a:r>
              <a:rPr lang="ru-RU" dirty="0" smtClean="0"/>
              <a:t> Ю.В., </a:t>
            </a:r>
            <a:r>
              <a:rPr lang="ru-RU" dirty="0" err="1" smtClean="0"/>
              <a:t>Синягина</a:t>
            </a:r>
            <a:r>
              <a:rPr lang="ru-RU" dirty="0" smtClean="0"/>
              <a:t> Н.Ю. Детский суицид: психологический взгляд.- СПб, 2006.-176с.</a:t>
            </a:r>
          </a:p>
          <a:p>
            <a:pPr marL="578358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8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В разгаре информационная суицидальная война против наших детей!!!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7920880" cy="49685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u="sng" dirty="0" smtClean="0"/>
              <a:t>Обращайте внимание на интернет общение ребенка!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Важно знать: </a:t>
            </a:r>
          </a:p>
          <a:p>
            <a:pPr>
              <a:buNone/>
            </a:pPr>
            <a:r>
              <a:rPr lang="ru-RU" dirty="0" smtClean="0"/>
              <a:t>Все аккаунты Вашего ребенка. </a:t>
            </a:r>
          </a:p>
          <a:p>
            <a:pPr>
              <a:buNone/>
            </a:pPr>
            <a:r>
              <a:rPr lang="ru-RU" dirty="0" smtClean="0"/>
              <a:t>Быть подписанным на аккаунты Вашего ребенка.</a:t>
            </a:r>
          </a:p>
          <a:p>
            <a:pPr>
              <a:buNone/>
            </a:pPr>
            <a:r>
              <a:rPr lang="ru-RU" dirty="0" smtClean="0"/>
              <a:t>Побывать на страницах друзей из аккаунтов Вашего ребенка.</a:t>
            </a:r>
          </a:p>
          <a:p>
            <a:pPr>
              <a:buNone/>
            </a:pPr>
            <a:r>
              <a:rPr lang="ru-RU" dirty="0" smtClean="0"/>
              <a:t>Знать, в каких группах и сообществах состоит Ваш ребенок. </a:t>
            </a:r>
          </a:p>
          <a:p>
            <a:pPr>
              <a:buNone/>
            </a:pPr>
            <a:r>
              <a:rPr lang="ru-RU" dirty="0" smtClean="0"/>
              <a:t> Интересоваться, какой контент </a:t>
            </a:r>
            <a:r>
              <a:rPr lang="ru-RU" dirty="0" smtClean="0"/>
              <a:t>интересует </a:t>
            </a:r>
            <a:r>
              <a:rPr lang="ru-RU" dirty="0" smtClean="0"/>
              <a:t>Вашего ребенка и почему.</a:t>
            </a:r>
          </a:p>
          <a:p>
            <a:pPr>
              <a:buNone/>
            </a:pPr>
            <a:r>
              <a:rPr lang="ru-RU" dirty="0" smtClean="0"/>
              <a:t>Понимать, сколько времени точно Ваш ребенок проводит в социальных сетях и в сети Интернет вообще.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Для ребенка понятие смерти абстрактно, дети редко могут применить его к себе и своим близким, именно поэтому они с легкостью играют в опасные игры, позволяя манипулировать собой.</a:t>
            </a:r>
            <a:br>
              <a:rPr lang="ru-RU" b="1" i="1" dirty="0" smtClean="0"/>
            </a:br>
            <a:endParaRPr lang="ru-RU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 такое суицидальное поведение?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smtClean="0"/>
              <a:t>Суицидальное поведение включает в себя: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Мысли о суициде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Высказывания, намеки и угрозы покончить с жизнью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Намерения</a:t>
            </a:r>
          </a:p>
          <a:p>
            <a:pPr>
              <a:buFont typeface="Arial" charset="0"/>
              <a:buChar char="•"/>
            </a:pPr>
            <a:r>
              <a:rPr lang="ru-RU" dirty="0" smtClean="0"/>
              <a:t>Суицидальные покушения и попытки или иные действия, направленные на лишение себя жизни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44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7560840" cy="59781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b="1" i="1" dirty="0" smtClean="0"/>
              <a:t>   !!!</a:t>
            </a:r>
            <a:r>
              <a:rPr lang="ru-RU" sz="2800" dirty="0" smtClean="0"/>
              <a:t> Самоубийство слишком противоестественный и кардинальный шаг, поэтому, чаще всего подобное решение вызревает не мгновенно. Ему, как правило, предшествует более или менее продолжительный период переживаний, борьбы мотивов и поиска выхода из сложившейся ситуации.</a:t>
            </a:r>
          </a:p>
          <a:p>
            <a:pPr algn="just">
              <a:buNone/>
            </a:pPr>
            <a:endParaRPr lang="ru-RU" sz="2800" dirty="0" smtClean="0"/>
          </a:p>
          <a:p>
            <a:pPr lvl="1"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И для неравнодушного взрослого рядом есть возможность вовремя заметить неладное и помочь подростку!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5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Основные мотивы суицида</a:t>
            </a:r>
            <a:br>
              <a:rPr lang="ru-RU" sz="3600" dirty="0" smtClean="0"/>
            </a:br>
            <a:r>
              <a:rPr lang="ru-RU" sz="2400" dirty="0"/>
              <a:t>(</a:t>
            </a:r>
            <a:r>
              <a:rPr lang="ru-RU" sz="2400" dirty="0" smtClean="0"/>
              <a:t> В.А. Тихоненко)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Призыв</a:t>
            </a:r>
          </a:p>
          <a:p>
            <a:r>
              <a:rPr lang="ru-RU" sz="4000" dirty="0" smtClean="0"/>
              <a:t>Протест</a:t>
            </a:r>
          </a:p>
          <a:p>
            <a:r>
              <a:rPr lang="ru-RU" sz="4000" dirty="0" smtClean="0"/>
              <a:t>Избегание</a:t>
            </a:r>
          </a:p>
          <a:p>
            <a:r>
              <a:rPr lang="ru-RU" sz="4000" dirty="0" smtClean="0"/>
              <a:t>Самонаказание</a:t>
            </a:r>
          </a:p>
          <a:p>
            <a:r>
              <a:rPr lang="ru-RU" sz="4000" dirty="0" smtClean="0"/>
              <a:t>Отказ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71967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Суицидальная мотивация -  «призыв»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 – привлечь внимание окружающих, получить от них помощь и поддержку.</a:t>
            </a:r>
          </a:p>
          <a:p>
            <a:r>
              <a:rPr lang="ru-RU" dirty="0" smtClean="0"/>
              <a:t>При этом мотиве суицидент сообщает о своих намерениях в прямой или косвенной форме.</a:t>
            </a:r>
          </a:p>
          <a:p>
            <a:r>
              <a:rPr lang="ru-RU" dirty="0" smtClean="0"/>
              <a:t>Суицидальная попытка совершается в присутствии окружающих или так, чтобы об этом поступке узнали.</a:t>
            </a:r>
          </a:p>
          <a:p>
            <a:r>
              <a:rPr lang="ru-RU" dirty="0" smtClean="0"/>
              <a:t>Суицидент не думает о летальном исходе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803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Суицидальная мотивация -  «</a:t>
            </a:r>
            <a:r>
              <a:rPr lang="ru-RU" dirty="0" smtClean="0"/>
              <a:t>протест»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Самопровреждающие действия совершаются с тем, чтобы выразить свой протест против происходящего.</a:t>
            </a:r>
          </a:p>
          <a:p>
            <a:pPr algn="just"/>
            <a:r>
              <a:rPr lang="ru-RU" dirty="0" smtClean="0"/>
              <a:t>Действия не планируются, носят характер «коротких замыканий».</a:t>
            </a:r>
          </a:p>
          <a:p>
            <a:pPr algn="just"/>
            <a:r>
              <a:rPr lang="ru-RU" dirty="0" smtClean="0"/>
              <a:t>Часто совершаются в состоянии алкогольного или наркотического опьянения.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88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Суицидальная мотивация -  </a:t>
            </a:r>
            <a:r>
              <a:rPr lang="ru-RU" dirty="0" smtClean="0"/>
              <a:t>«избегание»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Совершается под влиянием переживаний безысходности, беспомощности, безвыходности, тщетности усилий, с целью - избежать ситуации.</a:t>
            </a:r>
          </a:p>
          <a:p>
            <a:pPr algn="just"/>
            <a:r>
              <a:rPr lang="ru-RU" dirty="0" smtClean="0"/>
              <a:t>Или с целью уменьшения негативных переживание (прекращения страданий)</a:t>
            </a:r>
          </a:p>
          <a:p>
            <a:pPr algn="just"/>
            <a:r>
              <a:rPr lang="ru-RU" dirty="0" smtClean="0"/>
              <a:t>Самая частая мотивация суицида (50-70% от всех истинных попыток)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064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439</TotalTime>
  <Words>1255</Words>
  <Application>Microsoft Office PowerPoint</Application>
  <PresentationFormat>Экран (4:3)</PresentationFormat>
  <Paragraphs>174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Изящная</vt:lpstr>
      <vt:lpstr>Что нужно знать взрослому о подростковом суициде</vt:lpstr>
      <vt:lpstr>Что такое суицид?</vt:lpstr>
      <vt:lpstr>В разгаре информационная суицидальная война против наших детей!!!</vt:lpstr>
      <vt:lpstr>Что такое суицидальное поведение?</vt:lpstr>
      <vt:lpstr>Презентация PowerPoint</vt:lpstr>
      <vt:lpstr>Основные мотивы суицида ( В.А. Тихоненко) </vt:lpstr>
      <vt:lpstr>Суицидальная мотивация -  «призыв»</vt:lpstr>
      <vt:lpstr>Суицидальная мотивация -  «протест»</vt:lpstr>
      <vt:lpstr>Суицидальная мотивация -  «избегание»</vt:lpstr>
      <vt:lpstr>Суицидальная мотивация -  «самонаказание »</vt:lpstr>
      <vt:lpstr>Суицидальная мотивация -  «отказ»</vt:lpstr>
      <vt:lpstr>В группу риска по суициду среди подростков входят:</vt:lpstr>
      <vt:lpstr>На что следует обращать внимание:</vt:lpstr>
      <vt:lpstr>Словесные заявления , на которые нужно обращать внимание:</vt:lpstr>
      <vt:lpstr>Что делать, если ребенок высказал  суицидальное намерение?</vt:lpstr>
      <vt:lpstr>Родителям  - о профилактике подростковых суицидов</vt:lpstr>
      <vt:lpstr>Родителям  - о профилактике подростковых суицидов</vt:lpstr>
      <vt:lpstr>Родителям  - о профилактике подростковых суицидов</vt:lpstr>
      <vt:lpstr>Родителям  - о профилактике подростковых суицидов</vt:lpstr>
      <vt:lpstr>Родителям  - о профилактике подростковых суицидов</vt:lpstr>
      <vt:lpstr>Главное, что должен знать подросток о суициде… </vt:lpstr>
      <vt:lpstr>Список литературы: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нужно знать педагогу о подросковом суициде</dc:title>
  <dc:creator>1</dc:creator>
  <cp:lastModifiedBy>MKOU_SHI-IT</cp:lastModifiedBy>
  <cp:revision>57</cp:revision>
  <dcterms:created xsi:type="dcterms:W3CDTF">2017-02-26T16:55:57Z</dcterms:created>
  <dcterms:modified xsi:type="dcterms:W3CDTF">2022-04-19T06:44:56Z</dcterms:modified>
</cp:coreProperties>
</file>