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60" r:id="rId4"/>
    <p:sldId id="261" r:id="rId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80" autoAdjust="0"/>
  </p:normalViewPr>
  <p:slideViewPr>
    <p:cSldViewPr>
      <p:cViewPr>
        <p:scale>
          <a:sx n="90" d="100"/>
          <a:sy n="90" d="100"/>
        </p:scale>
        <p:origin x="-594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F3646-3A36-4535-8111-20901B816B76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15AE8-CFEA-4E0D-8B2D-4CA8D1BC4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51181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263D8-CE09-4EAB-929D-466820ED190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BF29B-78BD-42D8-927C-2A80CF76B0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05187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9025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C2BD-D626-4864-92A8-88D70E869AF6}" type="datetime1">
              <a:rPr lang="ru-RU" smtClean="0"/>
              <a:pPr/>
              <a:t>18.04.2022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1A91-749D-44A3-AFFF-3A14AC63DAC9}" type="datetime1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B7E7-AC2D-433C-BA85-B700E554438C}" type="datetime1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CEE1-0AE8-4D04-9A44-619B52A279C2}" type="datetime1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981D-4980-45D6-A34F-76D999BB5330}" type="datetime1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9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4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B4E1-5E22-4575-B1C3-65AE0FE98807}" type="datetime1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4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362204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39E9-B6CE-449E-A414-70F55CC29C1B}" type="datetime1">
              <a:rPr lang="ru-RU" smtClean="0"/>
              <a:pPr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E5EC-D37D-4B4B-A103-24C3D3707B11}" type="datetime1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7572-3CD7-45F7-B807-581630C30E19}" type="datetime1">
              <a:rPr lang="ru-RU" smtClean="0"/>
              <a:pPr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4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3DDB-F790-4A41-A674-DDAC7A62067B}" type="datetime1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9C31-4101-4A28-A9A7-28E9EFF3FA01}" type="datetime1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1" y="6416679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14CE3CA-AECC-4FC0-AFB8-143CA22E73FC}" type="datetime1">
              <a:rPr lang="ru-RU" smtClean="0"/>
              <a:pPr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9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9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1" cy="119675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Сам себе палач и жертва</a:t>
            </a:r>
            <a:b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аутоагрессия у подростков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5" name="Рисунок 4" descr="3592df94d2b25dc88ac951683d244f2d_drawing-sketch-art-hair-makeup-easy-realistic-pencil-realistic-_3024-4032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5006077" y="1268760"/>
            <a:ext cx="4137924" cy="558924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07506" y="1268760"/>
            <a:ext cx="5328592" cy="1728192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Аутоагрессия</a:t>
            </a:r>
            <a:r>
              <a:rPr lang="ru-RU" sz="13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– это нанесение вреда собственному физическому или психическому здоровью в связи с сильными эмоциональными переживаниями. </a:t>
            </a:r>
          </a:p>
          <a:p>
            <a:pPr algn="just"/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 подростковом возрасте чувства становятся очень бурными и импульсивными, трудно контролируются и осознаются. Часто при возникновении гнева, тревоги, злости подросток выбирает себя объектом выплеска накопившегося негатива, причиняя себе вред.</a:t>
            </a:r>
            <a:endParaRPr lang="ru-RU" sz="1300" dirty="0">
              <a:latin typeface="Century Gothic" panose="020B0502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7506" y="2996952"/>
            <a:ext cx="5328592" cy="648072"/>
          </a:xfrm>
          <a:prstGeom prst="rect">
            <a:avLst/>
          </a:prstGeom>
        </p:spPr>
        <p:txBody>
          <a:bodyPr vert="horz" lIns="45720" tIns="0" rIns="45720" bIns="0" anchor="ctr" anchorCtr="0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ru-RU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может проявляться аутоагрессия</a:t>
            </a:r>
          </a:p>
          <a:p>
            <a:pPr lvl="0" algn="ctr">
              <a:spcBef>
                <a:spcPct val="0"/>
              </a:spcBef>
            </a:pPr>
            <a:r>
              <a:rPr lang="ru-RU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подростка?</a:t>
            </a:r>
            <a:endParaRPr kumimoji="0" lang="ru-RU" b="1" i="0" u="none" strike="noStrike" kern="1200" cap="all" spc="0" normalizeH="0" noProof="0" dirty="0">
              <a:ln w="635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1272" y="3645024"/>
            <a:ext cx="5328592" cy="3140968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Обвиняет и унижает сам себя даже при незначительных ошибках.</a:t>
            </a:r>
          </a:p>
          <a:p>
            <a:pPr lvl="0" algn="just" fontAlgn="base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Наносит себе порезы, удары, ушибы, ожоги, царапины, вырывает волосы и брови, обгрызает ногти до крови, прокалывает кожу иглой. </a:t>
            </a:r>
          </a:p>
          <a:p>
            <a:pPr lvl="0" algn="just" fontAlgn="base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Постоянно носит одежду с длинными рукавами и штанинами, отказывается от более легкой одежды даже в жаркое время.</a:t>
            </a:r>
          </a:p>
          <a:p>
            <a:pPr lvl="0" algn="just" fontAlgn="base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Отказывается от любых социальных контактов, замыкается.</a:t>
            </a:r>
          </a:p>
          <a:p>
            <a:pPr lvl="0" algn="just" fontAlgn="base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Провоцирует и подстрекает других людей на совершение агрессивных действий в отношении себя.</a:t>
            </a:r>
          </a:p>
          <a:p>
            <a:pPr lvl="0" algn="just" fontAlgn="base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Проявляет суицидальные наклонности: ищет информацию о смерти, говорит о смерти, совершает суицидальные попытки.</a:t>
            </a:r>
          </a:p>
        </p:txBody>
      </p:sp>
    </p:spTree>
    <p:extLst>
      <p:ext uri="{BB962C8B-B14F-4D97-AF65-F5344CB8AC3E}">
        <p14:creationId xmlns:p14="http://schemas.microsoft.com/office/powerpoint/2010/main" xmlns="" val="369323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4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Почему он это делает</a:t>
            </a:r>
            <a:r>
              <a:rPr lang="ru-RU" sz="34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?</a:t>
            </a:r>
            <a:endParaRPr lang="ru-RU" sz="3400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7" name="Объект 1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70100"/>
            <a:ext cx="3707904" cy="4364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707904" y="1124744"/>
            <a:ext cx="5256584" cy="4536504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/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2"/>
          </p:nvPr>
        </p:nvSpPr>
        <p:spPr>
          <a:xfrm>
            <a:off x="3707904" y="1196753"/>
            <a:ext cx="5256584" cy="4464496"/>
          </a:xfrm>
        </p:spPr>
        <p:txBody>
          <a:bodyPr>
            <a:noAutofit/>
          </a:bodyPr>
          <a:lstStyle/>
          <a:p>
            <a:pPr marL="185738" indent="-100013" algn="just">
              <a:buClrTx/>
              <a:buFont typeface="Arial" panose="020B0604020202020204" pitchFamily="34" charset="0"/>
              <a:buChar char="•"/>
            </a:pPr>
            <a:r>
              <a:rPr lang="ru-RU" sz="1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Непринятие </a:t>
            </a:r>
            <a:r>
              <a:rPr lang="ru-RU" sz="12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своего </a:t>
            </a:r>
            <a:r>
              <a:rPr lang="ru-RU" sz="1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тела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ru-RU" sz="12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85738" indent="-100013" algn="just">
              <a:buClrTx/>
              <a:buFont typeface="Arial" panose="020B0604020202020204" pitchFamily="34" charset="0"/>
              <a:buChar char="•"/>
            </a:pPr>
            <a:r>
              <a:rPr lang="ru-RU" sz="1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Индивидуальные </a:t>
            </a:r>
            <a:r>
              <a:rPr lang="ru-RU" sz="12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особенности </a:t>
            </a:r>
            <a:r>
              <a:rPr lang="ru-RU" sz="1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личности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: крайняя 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чувствительность к состоянию окружающих людей, низкая самооценка, замкнутость и необщительность. </a:t>
            </a:r>
            <a:endParaRPr lang="ru-RU" sz="12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85738" indent="-100013" algn="just">
              <a:buClrTx/>
              <a:buFont typeface="Arial" panose="020B0604020202020204" pitchFamily="34" charset="0"/>
              <a:buChar char="•"/>
            </a:pPr>
            <a:r>
              <a:rPr lang="ru-RU" sz="1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Недостаточно </a:t>
            </a:r>
            <a:r>
              <a:rPr lang="ru-RU" sz="12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близкие взаимосвязи со значимыми людьми.</a:t>
            </a:r>
            <a:r>
              <a:rPr lang="ru-RU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Часто самоповреждения возникают у подростков, воспитывающихся в авторитарных и либеральных семьях. В первом случае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из-за постоянных упреков, 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не всегда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обоснованных повышений 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голоса и вездесущим контролем ребенок не чувствует, что его любят. Во втором – родители не демонстрируют практически никакой заинтересованности жизнью подростка, поэтому он, пытаясь заслужить их любовь,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привлекает 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внимание с помощью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самоповреждений.</a:t>
            </a:r>
          </a:p>
          <a:p>
            <a:pPr marL="185738" indent="-100013" algn="just">
              <a:buClrTx/>
              <a:buFont typeface="Arial" panose="020B0604020202020204" pitchFamily="34" charset="0"/>
              <a:buChar char="•"/>
            </a:pPr>
            <a:r>
              <a:rPr lang="ru-RU" sz="1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Чувство </a:t>
            </a:r>
            <a:r>
              <a:rPr lang="ru-RU" sz="12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вины</a:t>
            </a:r>
            <a:r>
              <a:rPr lang="ru-RU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,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 постоянно вменяемое взрослыми. Стараясь от него избавиться, подросток начинает наказывать сам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себя.</a:t>
            </a:r>
          </a:p>
          <a:p>
            <a:pPr marL="185738" indent="-100013" algn="just">
              <a:buClrTx/>
              <a:buFont typeface="Arial" panose="020B0604020202020204" pitchFamily="34" charset="0"/>
              <a:buChar char="•"/>
            </a:pPr>
            <a:r>
              <a:rPr lang="ru-RU" sz="1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Повышенное </a:t>
            </a:r>
            <a:r>
              <a:rPr lang="ru-RU" sz="12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эмоциональное напряжение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 Для подросткового возраста характерны сильные эмоциональные переживания. Он не всегда умеет или может ответить на агрессию или обиду взрослого, выбрать адекватный способ снижения эмоционального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напряжения. 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И тогда  объектом для выхода эмоций становится его собственное тело: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он 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может резать себе руки,  делать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проколы, 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вырывать волосы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07904" y="260648"/>
            <a:ext cx="5256583" cy="792088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Аутоагрессия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– это всегда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внутриличностный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конфликт, 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 его возникновении могут играть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роль следующие факторы</a:t>
            </a: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: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7504" y="5805265"/>
            <a:ext cx="8856984" cy="864095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ru-RU" sz="1600" b="1" dirty="0">
                <a:solidFill>
                  <a:srgbClr val="FF0000"/>
                </a:solidFill>
              </a:rPr>
              <a:t>Важно знать!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Подросток, с одной стороны, отлично понимает, что самоповреждения – это отрицательное явление. С другой – он не полностью осознает, что вред, который он себе наносит, может привести к реально серьезным последствиям, в том числе </a:t>
            </a:r>
            <a:r>
              <a:rPr lang="ru-RU" sz="1400" dirty="0" smtClean="0">
                <a:solidFill>
                  <a:schemeClr val="bg1"/>
                </a:solidFill>
              </a:rPr>
              <a:t>– </a:t>
            </a:r>
            <a:r>
              <a:rPr lang="ru-RU" sz="1400" dirty="0">
                <a:solidFill>
                  <a:schemeClr val="bg1"/>
                </a:solidFill>
              </a:rPr>
              <a:t>летальному исходу. Поэтому важна помощь взрослого!</a:t>
            </a:r>
          </a:p>
        </p:txBody>
      </p:sp>
    </p:spTree>
    <p:extLst>
      <p:ext uri="{BB962C8B-B14F-4D97-AF65-F5344CB8AC3E}">
        <p14:creationId xmlns:p14="http://schemas.microsoft.com/office/powerpoint/2010/main" xmlns="" val="1456963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16632"/>
            <a:ext cx="8784976" cy="792088"/>
          </a:xfrm>
        </p:spPr>
        <p:txBody>
          <a:bodyPr anchor="ctr" anchorCtr="0">
            <a:noAutofit/>
          </a:bodyPr>
          <a:lstStyle/>
          <a:p>
            <a:pPr algn="ctr"/>
            <a:r>
              <a:rPr lang="ru-RU" sz="29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Как мы можем помочь своему ребенку</a:t>
            </a:r>
            <a:r>
              <a:rPr lang="ru-RU" sz="29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?</a:t>
            </a:r>
            <a:endParaRPr lang="ru-RU" sz="2900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836712"/>
            <a:ext cx="8784976" cy="5832648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endParaRPr lang="ru-RU" sz="125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endParaRPr lang="ru-RU" sz="125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endParaRPr lang="ru-RU" sz="125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endParaRPr lang="ru-RU" sz="125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endParaRPr lang="ru-RU" sz="125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endParaRPr lang="ru-RU" sz="125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endParaRPr lang="ru-RU" sz="125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endParaRPr lang="ru-RU" sz="125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endParaRPr lang="ru-RU" sz="125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endParaRPr lang="ru-RU" sz="125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r>
              <a:rPr lang="ru-RU" sz="125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</a:t>
            </a:r>
          </a:p>
          <a:p>
            <a:pPr algn="just" fontAlgn="base"/>
            <a:r>
              <a:rPr lang="ru-RU" sz="125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5. Чаще говорить ребенку, что он ценен и очень дорог Вам, даже если не идеален или совершил что-то неприглядное. Проявлять уважение к его мнению и решениям. Поощрять его самостоятельность, учить адекватно переживать ошибки и неудачи.</a:t>
            </a:r>
          </a:p>
          <a:p>
            <a:pPr lvl="0" algn="just" fontAlgn="base"/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Научить важным вещам:</a:t>
            </a:r>
            <a:endParaRPr lang="ru-RU" sz="14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indent="-100013" algn="just" fontAlgn="base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Учить выдержке, приемам 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саморегуляции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эффективным стратегиям поведения в конфликте.</a:t>
            </a:r>
          </a:p>
          <a:p>
            <a:pPr lvl="0" indent="-100013" algn="just" fontAlgn="base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Рассказывать о безопасных и приемлемых способах совладения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 негативными эмоциями и выражения их.</a:t>
            </a:r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 indent="-100013" algn="just" fontAlgn="base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Быть примером. Не проявлять агрессию самим. Ваши слова должны подкрепляться действиями.</a:t>
            </a:r>
          </a:p>
          <a:p>
            <a:pPr lvl="0" algn="just" fontAlgn="base"/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Помочь выйти из трудной ситуации</a:t>
            </a:r>
            <a:r>
              <a:rPr lang="ru-RU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:</a:t>
            </a:r>
          </a:p>
          <a:p>
            <a:pPr indent="-100013" algn="just" fontAlgn="base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Если Вы заметили признаки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аутоагрессии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сохраняйте спокойствие, не набрасывайтесь с расспросами и упреками, не старайтесь резко его переубедить. Поговорите с ним в доброжелательном тоне. Скажите о собственных чувствах: «я шокирована», «я расстроена», «я испугался», «я в растерянности». Предложить подростку рассказать о собственных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переживаниях: 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«Я знаю тебя и понимаю, что должны быть какие-то причины, чтобы нанести себе такие порезы. Должно быть, ты чувствуешь себя в тупике. Я действительно хочу понять и помочь,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расскажи, 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что происходит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». 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Воспримите проблему ребенка всерьез, даже если лично Вам она кажется не слишком существенной. Если у Вас нет контакта с ребенком, обратитесь к психологу. </a:t>
            </a:r>
          </a:p>
          <a:p>
            <a:pPr indent="-100013" algn="just" fontAlgn="base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Обращайтесь за помощью к специалистам: неврологам, психологам,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психиатрам 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или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психотерапевтам.</a:t>
            </a:r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1" y="836712"/>
            <a:ext cx="3744417" cy="2259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9512" y="836712"/>
            <a:ext cx="5256584" cy="253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Выстроить с ним теплые и доверительные отношения:</a:t>
            </a:r>
          </a:p>
          <a:p>
            <a:pPr lvl="0" algn="just" fontAlgn="base"/>
            <a:r>
              <a:rPr lang="ru-RU" sz="125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1. Стараться оставаться в контакте, установить с ним теплые доверительные отношения: меньше критиковать, больше поддерживать, сдерживать контроль, но и не пускать ситуацию на самотек.</a:t>
            </a:r>
          </a:p>
          <a:p>
            <a:pPr lvl="0" algn="just" fontAlgn="base"/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2. Разговаривать, интересоваться его жизнью, примерно представлять круг знакомых и увлечений.</a:t>
            </a:r>
          </a:p>
          <a:p>
            <a:pPr lvl="0" algn="just" fontAlgn="base"/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3. Помочь определиться с хобби, выбрать кружок или секцию по интересам (если он еще не определился), уважать интересы и занятия ребенка, если они у него есть. </a:t>
            </a:r>
          </a:p>
          <a:p>
            <a:pPr lvl="0" algn="just" fontAlgn="base"/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4. Обсуждать ситуации удачных и неудачных взаимодействий со сверстниками.</a:t>
            </a:r>
          </a:p>
          <a:p>
            <a:pPr algn="just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419813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260648"/>
            <a:ext cx="8784976" cy="6408712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 fontAlgn="base"/>
            <a:endParaRPr lang="ru-RU" sz="12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endParaRPr lang="ru-RU" sz="12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endParaRPr lang="ru-RU" sz="12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endParaRPr lang="ru-RU" sz="12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endParaRPr lang="ru-RU" sz="12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endParaRPr lang="ru-RU" sz="12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</a:t>
            </a:r>
          </a:p>
          <a:p>
            <a:pPr algn="just" fontAlgn="base"/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Заместитель директора </a:t>
            </a:r>
            <a:r>
              <a:rPr lang="ru-RU" sz="1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Скрипниченко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Любовь Сергеевна;</a:t>
            </a:r>
          </a:p>
          <a:p>
            <a:pPr algn="just" fontAlgn="base"/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Заведующий отделом сопровождения замещающих семей МБУ ДПО «УМОЦ»,</a:t>
            </a:r>
          </a:p>
          <a:p>
            <a:pPr algn="just" fontAlgn="base"/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педагог-психолог Туз Елена Сергеевна;</a:t>
            </a:r>
          </a:p>
          <a:p>
            <a:pPr algn="just" fontAlgn="base"/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Педагог-психолог МБУ ДПО «УМОЦ» </a:t>
            </a:r>
            <a:r>
              <a:rPr lang="ru-RU" sz="1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Баримова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Екатерина  Анатольевна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just" fontAlgn="base">
              <a:buFont typeface="Arial" pitchFamily="34" charset="0"/>
              <a:buChar char="•"/>
            </a:pPr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itchFamily="34" charset="0"/>
              <a:buChar char="•"/>
            </a:pPr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itchFamily="34" charset="0"/>
              <a:buChar char="•"/>
            </a:pPr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itchFamily="34" charset="0"/>
              <a:buChar char="•"/>
            </a:pPr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itchFamily="34" charset="0"/>
              <a:buChar char="•"/>
            </a:pPr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itchFamily="34" charset="0"/>
              <a:buChar char="•"/>
            </a:pPr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 fontAlgn="base"/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г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.о. </a:t>
            </a:r>
            <a:r>
              <a:rPr lang="ru-RU" sz="1400" smtClean="0">
                <a:solidFill>
                  <a:schemeClr val="bg1"/>
                </a:solidFill>
                <a:latin typeface="Century Gothic" panose="020B0502020202020204" pitchFamily="34" charset="0"/>
              </a:rPr>
              <a:t>Королёв</a:t>
            </a:r>
          </a:p>
          <a:p>
            <a:pPr algn="ctr" fontAlgn="base"/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2020 год</a:t>
            </a:r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itchFamily="34" charset="0"/>
              <a:buChar char="•"/>
            </a:pPr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itchFamily="34" charset="0"/>
              <a:buChar char="•"/>
            </a:pPr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itchFamily="34" charset="0"/>
              <a:buChar char="•"/>
            </a:pPr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itchFamily="34" charset="0"/>
              <a:buChar char="•"/>
            </a:pPr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fontAlgn="base"/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6120679" cy="792088"/>
          </a:xfrm>
        </p:spPr>
        <p:txBody>
          <a:bodyPr anchor="ctr" anchorCtr="0">
            <a:no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 разработке принимали участие специалисты МБУ ДПО «УМОЦ»</a:t>
            </a:r>
            <a:endParaRPr lang="ru-RU" sz="2600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79512" y="1988840"/>
            <a:ext cx="8784976" cy="0"/>
          </a:xfrm>
          <a:prstGeom prst="line">
            <a:avLst/>
          </a:prstGeom>
          <a:ln w="254000" cmpd="sng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620688"/>
            <a:ext cx="1958627" cy="2448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9813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664</Words>
  <Application>Microsoft Office PowerPoint</Application>
  <PresentationFormat>Экран (4:3)</PresentationFormat>
  <Paragraphs>80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Сам себе палач и жертва аутоагрессия у подростков</vt:lpstr>
      <vt:lpstr>Почему он это делает?</vt:lpstr>
      <vt:lpstr>Как мы можем помочь своему ребенку?</vt:lpstr>
      <vt:lpstr>В разработке принимали участие специалисты МБУ ДПО «УМОЦ»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41</cp:revision>
  <dcterms:modified xsi:type="dcterms:W3CDTF">2022-04-18T15:41:13Z</dcterms:modified>
</cp:coreProperties>
</file>